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9" r:id="rId3"/>
    <p:sldId id="256" r:id="rId4"/>
    <p:sldId id="258" r:id="rId5"/>
    <p:sldId id="257" r:id="rId6"/>
    <p:sldId id="259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4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948"/>
          </a:xfrm>
        </p:spPr>
        <p:txBody>
          <a:bodyPr>
            <a:normAutofit/>
          </a:bodyPr>
          <a:lstStyle>
            <a:lvl1pPr>
              <a:defRPr sz="3600"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7021"/>
            <a:ext cx="8229600" cy="1914640"/>
          </a:xfrm>
        </p:spPr>
        <p:txBody>
          <a:bodyPr/>
          <a:lstStyle>
            <a:lvl1pPr>
              <a:defRPr>
                <a:latin typeface="Helvetica Neue Light"/>
                <a:cs typeface="Helvetica Neue Light"/>
              </a:defRPr>
            </a:lvl1pPr>
            <a:lvl2pPr>
              <a:defRPr>
                <a:latin typeface="Helvetica Neue Light"/>
                <a:cs typeface="Helvetica Neue Light"/>
              </a:defRPr>
            </a:lvl2pPr>
            <a:lvl3pPr>
              <a:defRPr>
                <a:latin typeface="Helvetica Neue Light"/>
                <a:cs typeface="Helvetica Neue Light"/>
              </a:defRPr>
            </a:lvl3pPr>
            <a:lvl4pPr>
              <a:defRPr>
                <a:latin typeface="Helvetica Neue Light"/>
                <a:cs typeface="Helvetica Neue Light"/>
              </a:defRPr>
            </a:lvl4pPr>
            <a:lvl5pPr>
              <a:defRPr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1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FB62-00AA-A64F-938F-855DAB5C1CDA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agerlab.colorado.edu/tools" TargetMode="External"/><Relationship Id="rId4" Type="http://schemas.openxmlformats.org/officeDocument/2006/relationships/hyperlink" Target="http://wagerlab.colorado.edu/wiki/doku.php/help/mediation/m3_mediation_fmri_toolbo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agerlab.colorado.edu/tools" TargetMode="External"/><Relationship Id="rId4" Type="http://schemas.openxmlformats.org/officeDocument/2006/relationships/hyperlink" Target="http://wagerlab.colorado.edu/wiki/doku.php/help/mediation/m3_mediation_fmri_toolbo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Single-level mediation effect parametric mapping in fMRI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Walkthrough for setup of sample data</a:t>
            </a:r>
          </a:p>
          <a:p>
            <a:endParaRPr lang="en-US" dirty="0"/>
          </a:p>
          <a:p>
            <a:r>
              <a:rPr lang="en-US" dirty="0" smtClean="0"/>
              <a:t>Tor D. Wager</a:t>
            </a:r>
          </a:p>
          <a:p>
            <a:r>
              <a:rPr lang="en-US" dirty="0" smtClean="0"/>
              <a:t>University of Colorado</a:t>
            </a:r>
          </a:p>
          <a:p>
            <a:r>
              <a:rPr lang="en-US" dirty="0" smtClean="0"/>
              <a:t>January 2015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649"/>
            <a:ext cx="9144000" cy="1437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178" y="1529371"/>
            <a:ext cx="24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Wagerlab.colorado.edu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6379" y="5987863"/>
            <a:ext cx="341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toolbox by </a:t>
            </a:r>
            <a:r>
              <a:rPr lang="en-US" dirty="0" smtClean="0">
                <a:hlinkClick r:id="rId3"/>
              </a:rPr>
              <a:t>clicking here</a:t>
            </a:r>
            <a:endParaRPr lang="en-US" dirty="0" smtClean="0"/>
          </a:p>
          <a:p>
            <a:r>
              <a:rPr lang="en-US" dirty="0" smtClean="0"/>
              <a:t>WIKI help page: </a:t>
            </a:r>
            <a:r>
              <a:rPr lang="en-US" dirty="0" smtClean="0">
                <a:hlinkClick r:id="rId4"/>
              </a:rPr>
              <a:t>Click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 Wait for mediation to finish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Scatterplots and bootstrapped histograms are shown for the first voxel in each slice.</a:t>
            </a:r>
          </a:p>
          <a:p>
            <a:r>
              <a:rPr lang="en-US" sz="2000" dirty="0" smtClean="0"/>
              <a:t>The program will stop when all results over the brain have been run</a:t>
            </a:r>
          </a:p>
          <a:p>
            <a:r>
              <a:rPr lang="en-US" sz="2000" dirty="0" smtClean="0"/>
              <a:t>Output is saved in the current (i.e., results) directory in the form of images and a </a:t>
            </a:r>
            <a:r>
              <a:rPr lang="en-US" sz="2000" dirty="0" err="1" smtClean="0"/>
              <a:t>mediation_SETUP.mat</a:t>
            </a:r>
            <a:r>
              <a:rPr lang="en-US" sz="2000" dirty="0" smtClean="0"/>
              <a:t> file with information about the input variables and options selected.</a:t>
            </a:r>
            <a:endParaRPr lang="en-US" sz="2000" dirty="0"/>
          </a:p>
        </p:txBody>
      </p:sp>
      <p:pic>
        <p:nvPicPr>
          <p:cNvPr id="4" name="Picture 3" descr="2015-01-10_14-28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726450"/>
            <a:ext cx="6933771" cy="41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 descr="2015-01-10_14-35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1" y="2639648"/>
            <a:ext cx="2804357" cy="4020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2758" y="2990198"/>
            <a:ext cx="486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before results scripts are run:</a:t>
            </a:r>
          </a:p>
          <a:p>
            <a:endParaRPr lang="en-US" dirty="0"/>
          </a:p>
          <a:p>
            <a:r>
              <a:rPr lang="en-US" dirty="0" smtClean="0"/>
              <a:t>Effect magnitude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smtClean="0"/>
              <a:t>P-value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err="1" smtClean="0"/>
              <a:t>Mediation_SETUP.mat</a:t>
            </a:r>
            <a:r>
              <a:rPr lang="en-US" dirty="0" smtClean="0"/>
              <a:t> : input options and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8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92442" y="2654133"/>
            <a:ext cx="486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Images created when results scripts are run:</a:t>
            </a:r>
          </a:p>
          <a:p>
            <a:endParaRPr lang="en-US" b="1" dirty="0"/>
          </a:p>
        </p:txBody>
      </p:sp>
      <p:pic>
        <p:nvPicPr>
          <p:cNvPr id="6" name="Picture 5" descr="2015-01-10_14-38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429"/>
            <a:ext cx="3992748" cy="937427"/>
          </a:xfrm>
          <a:prstGeom prst="rect">
            <a:avLst/>
          </a:prstGeom>
        </p:spPr>
      </p:pic>
      <p:pic>
        <p:nvPicPr>
          <p:cNvPr id="7" name="Picture 6" descr="2015-01-10_14-38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" y="4460917"/>
            <a:ext cx="3273537" cy="2386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748" y="3094463"/>
            <a:ext cx="523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‘Clusters’ file with significant blobs, coordinates, etc.</a:t>
            </a:r>
          </a:p>
          <a:p>
            <a:r>
              <a:rPr lang="en-US" dirty="0" smtClean="0"/>
              <a:t>Extracted data for averages for each region</a:t>
            </a:r>
          </a:p>
          <a:p>
            <a:r>
              <a:rPr lang="en-US" dirty="0" smtClean="0"/>
              <a:t>Can plot/re-run </a:t>
            </a:r>
            <a:r>
              <a:rPr lang="en-US" dirty="0" err="1" smtClean="0"/>
              <a:t>mediation.m</a:t>
            </a:r>
            <a:r>
              <a:rPr lang="en-US" dirty="0" smtClean="0"/>
              <a:t> on ROI data (good for display; note circularity issues)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2748" y="4460917"/>
            <a:ext cx="523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Conjunction images for significant path a and b effects</a:t>
            </a:r>
          </a:p>
          <a:p>
            <a:r>
              <a:rPr lang="en-US" dirty="0" smtClean="0"/>
              <a:t>These can help with interpretation.</a:t>
            </a:r>
          </a:p>
          <a:p>
            <a:endParaRPr lang="en-US" dirty="0"/>
          </a:p>
          <a:p>
            <a:r>
              <a:rPr lang="en-US" dirty="0" smtClean="0"/>
              <a:t>- For positively signed ‘path c’ effect, mediators should have either a </a:t>
            </a:r>
            <a:r>
              <a:rPr lang="en-US" dirty="0" err="1" smtClean="0"/>
              <a:t>pos</a:t>
            </a:r>
            <a:r>
              <a:rPr lang="en-US" dirty="0" smtClean="0"/>
              <a:t> and b </a:t>
            </a:r>
            <a:r>
              <a:rPr lang="en-US" dirty="0" err="1" smtClean="0"/>
              <a:t>pos</a:t>
            </a:r>
            <a:r>
              <a:rPr lang="en-US" dirty="0" smtClean="0"/>
              <a:t> or a </a:t>
            </a:r>
            <a:r>
              <a:rPr lang="en-US" dirty="0" err="1" smtClean="0"/>
              <a:t>neg</a:t>
            </a:r>
            <a:r>
              <a:rPr lang="en-US" dirty="0" smtClean="0"/>
              <a:t> and b </a:t>
            </a:r>
            <a:r>
              <a:rPr lang="en-US" dirty="0" err="1" smtClean="0"/>
              <a:t>neg</a:t>
            </a:r>
            <a:r>
              <a:rPr lang="en-US" dirty="0" smtClean="0"/>
              <a:t> (a*b is positive)</a:t>
            </a:r>
            <a:endParaRPr lang="en-US" dirty="0"/>
          </a:p>
          <a:p>
            <a:r>
              <a:rPr lang="en-US" dirty="0" smtClean="0"/>
              <a:t>- For negatively signed mediators, a*b should be negative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18573" y="3500862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18573" y="482226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1-10_14-39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32"/>
            <a:ext cx="5556771" cy="3153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mediation_brain_results_all_script.m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744489" y="2343866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created when results scripts are run:</a:t>
            </a:r>
          </a:p>
          <a:p>
            <a:endParaRPr lang="en-US" dirty="0"/>
          </a:p>
        </p:txBody>
      </p:sp>
      <p:pic>
        <p:nvPicPr>
          <p:cNvPr id="8" name="Picture 7" descr="2015-01-10_14-39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0878"/>
            <a:ext cx="6013971" cy="671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4489" y="3325268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of montages of significant regions for each path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3971" y="5940878"/>
            <a:ext cx="289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Tables of significant results for each path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70314" y="356950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77494" y="6160831"/>
            <a:ext cx="1036478" cy="137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8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9b: Batch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movie below shows you </a:t>
            </a:r>
            <a:r>
              <a:rPr lang="en-US" sz="2000" dirty="0" smtClean="0"/>
              <a:t>several major options</a:t>
            </a:r>
            <a:endParaRPr lang="en-US" sz="2000" dirty="0"/>
          </a:p>
        </p:txBody>
      </p:sp>
      <p:pic>
        <p:nvPicPr>
          <p:cNvPr id="4" name="Mediation_brain_results_mov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990" y="1776462"/>
            <a:ext cx="6775382" cy="50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start: Download and install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271"/>
            <a:ext cx="9144000" cy="1437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0316" y="883040"/>
            <a:ext cx="24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Wagerlab.colorado.edu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883040"/>
            <a:ext cx="341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toolbox by </a:t>
            </a:r>
            <a:r>
              <a:rPr lang="en-US" dirty="0" smtClean="0">
                <a:hlinkClick r:id="rId3"/>
              </a:rPr>
              <a:t>clicking here</a:t>
            </a:r>
            <a:endParaRPr lang="en-US" dirty="0" smtClean="0"/>
          </a:p>
          <a:p>
            <a:r>
              <a:rPr lang="en-US" dirty="0" smtClean="0"/>
              <a:t>WIKI help page: </a:t>
            </a:r>
            <a:r>
              <a:rPr lang="en-US" dirty="0" smtClean="0">
                <a:hlinkClick r:id="rId4"/>
              </a:rPr>
              <a:t>Click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257" y="3892936"/>
            <a:ext cx="58528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Once you have downloaded: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Type “</a:t>
            </a:r>
            <a:r>
              <a:rPr lang="en-US" dirty="0" err="1" smtClean="0"/>
              <a:t>pathtool</a:t>
            </a:r>
            <a:r>
              <a:rPr lang="en-US" dirty="0" smtClean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Click “Add with subfolders”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Navigate to mediation toolbox download folder and select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Repeat </a:t>
            </a:r>
            <a:r>
              <a:rPr lang="en-US" dirty="0"/>
              <a:t>“Add with subfolders</a:t>
            </a:r>
            <a:r>
              <a:rPr lang="en-US" dirty="0" smtClean="0"/>
              <a:t>” for the Core Tools folder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257" y="3365080"/>
            <a:ext cx="872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Mediation Toolbox and Core Support toolbox from </a:t>
            </a:r>
            <a:r>
              <a:rPr lang="en-US" dirty="0" err="1" smtClean="0"/>
              <a:t>wagerlab.colorado.edu</a:t>
            </a:r>
            <a:r>
              <a:rPr lang="en-US" dirty="0" smtClean="0"/>
              <a:t>/tools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1. Go to sample mediation directory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and drop into command window</a:t>
            </a:r>
            <a:endParaRPr lang="en-US" dirty="0"/>
          </a:p>
        </p:txBody>
      </p:sp>
      <p:pic>
        <p:nvPicPr>
          <p:cNvPr id="4" name="Picture 3" descr="2015-01-10_13-56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088366"/>
            <a:ext cx="7098713" cy="44397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935977" y="3068161"/>
            <a:ext cx="2424654" cy="311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9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List image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Here I used ‘filenames’ command, available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tools. May need other methods depending on operating system.</a:t>
            </a:r>
          </a:p>
          <a:p>
            <a:r>
              <a:rPr lang="en-US" sz="2000" dirty="0" smtClean="0"/>
              <a:t>Character array of names are stored in ‘</a:t>
            </a:r>
            <a:r>
              <a:rPr lang="en-US" sz="2000" dirty="0" err="1" smtClean="0"/>
              <a:t>imgs</a:t>
            </a:r>
            <a:r>
              <a:rPr lang="en-US" sz="2000" dirty="0" smtClean="0"/>
              <a:t>’ variable.</a:t>
            </a:r>
            <a:endParaRPr lang="en-US" sz="2000" dirty="0"/>
          </a:p>
        </p:txBody>
      </p:sp>
      <p:pic>
        <p:nvPicPr>
          <p:cNvPr id="4" name="Picture 3" descr="2015-01-10_13-58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65"/>
            <a:ext cx="9144000" cy="3379733"/>
          </a:xfrm>
          <a:prstGeom prst="rect">
            <a:avLst/>
          </a:prstGeom>
        </p:spPr>
      </p:pic>
      <p:pic>
        <p:nvPicPr>
          <p:cNvPr id="5" name="Picture 4" descr="2015-01-10_13-58-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1" y="3369079"/>
            <a:ext cx="3267569" cy="34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Import behavioral data from text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These are vectors of numbers, one per subject, in the same order as the image files we just loaded</a:t>
            </a:r>
          </a:p>
          <a:p>
            <a:r>
              <a:rPr lang="en-US" sz="2000" dirty="0" smtClean="0"/>
              <a:t>They are saved in the file ‘</a:t>
            </a:r>
            <a:r>
              <a:rPr lang="en-US" sz="2000" dirty="0" err="1" smtClean="0"/>
              <a:t>X_Y_data.txt</a:t>
            </a:r>
            <a:r>
              <a:rPr lang="en-US" sz="2000" dirty="0" smtClean="0"/>
              <a:t>’ in the mediation test data folder</a:t>
            </a:r>
          </a:p>
        </p:txBody>
      </p:sp>
      <p:pic>
        <p:nvPicPr>
          <p:cNvPr id="5" name="Picture 4" descr="2015-01-10_13-57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622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4: Specify mask filename and visually check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 will load a canonical gray matter mask, and save the name in the variable ‘mask’</a:t>
            </a:r>
          </a:p>
          <a:p>
            <a:r>
              <a:rPr lang="en-US" sz="2000" dirty="0" smtClean="0"/>
              <a:t>This specifies the voxels that will be analyzed in the mediation analysis</a:t>
            </a:r>
          </a:p>
          <a:p>
            <a:r>
              <a:rPr lang="en-US" sz="2000" dirty="0" err="1" smtClean="0"/>
              <a:t>canlab_results_fmridisplay.m</a:t>
            </a:r>
            <a:r>
              <a:rPr lang="en-US" sz="2000" dirty="0" smtClean="0"/>
              <a:t>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 is used to visually display the mask.  You can use other programs as well.</a:t>
            </a:r>
            <a:endParaRPr lang="en-US" sz="2000" dirty="0"/>
          </a:p>
        </p:txBody>
      </p:sp>
      <p:pic>
        <p:nvPicPr>
          <p:cNvPr id="4" name="Picture 3" descr="2015-01-10_14-03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661"/>
            <a:ext cx="9144000" cy="2278538"/>
          </a:xfrm>
          <a:prstGeom prst="rect">
            <a:avLst/>
          </a:prstGeom>
        </p:spPr>
      </p:pic>
      <p:pic>
        <p:nvPicPr>
          <p:cNvPr id="5" name="Picture 4" descr="2015-01-10_14-04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9841"/>
            <a:ext cx="9144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5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5: Make and go to the results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Pre-calculated results are saved in this folder:</a:t>
            </a:r>
          </a:p>
          <a:p>
            <a:r>
              <a:rPr lang="en-US" sz="1600" dirty="0" smtClean="0"/>
              <a:t>mediation_Example_Data_Wager2008_Msearch_R_XisRIFGstim_norobust</a:t>
            </a:r>
            <a:endParaRPr lang="en-US" sz="1600" dirty="0"/>
          </a:p>
        </p:txBody>
      </p:sp>
      <p:pic>
        <p:nvPicPr>
          <p:cNvPr id="4" name="Picture 3" descr="2015-01-10_14-05-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1"/>
          <a:stretch/>
        </p:blipFill>
        <p:spPr>
          <a:xfrm>
            <a:off x="789533" y="2930034"/>
            <a:ext cx="7183103" cy="15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Resample the mask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Resample the mask to the space of the functional images (may be required if spaces do not match)</a:t>
            </a:r>
          </a:p>
          <a:p>
            <a:r>
              <a:rPr lang="en-US" dirty="0" smtClean="0"/>
              <a:t>I used ‘</a:t>
            </a:r>
            <a:r>
              <a:rPr lang="en-US" dirty="0" err="1" smtClean="0"/>
              <a:t>scn_map_image.m</a:t>
            </a:r>
            <a:r>
              <a:rPr lang="en-US" dirty="0" smtClean="0"/>
              <a:t>’ in </a:t>
            </a:r>
            <a:r>
              <a:rPr lang="en-US" dirty="0" err="1" smtClean="0"/>
              <a:t>CANlab</a:t>
            </a:r>
            <a:r>
              <a:rPr lang="en-US" dirty="0" smtClean="0"/>
              <a:t> core tools</a:t>
            </a:r>
            <a:endParaRPr lang="en-US" dirty="0"/>
          </a:p>
        </p:txBody>
      </p:sp>
      <p:pic>
        <p:nvPicPr>
          <p:cNvPr id="4" name="Picture 3" descr="2015-01-10_14-10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251"/>
            <a:ext cx="9144000" cy="11824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026551" y="3348584"/>
            <a:ext cx="775229" cy="428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7987" y="2432167"/>
            <a:ext cx="147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Creates this resampled mask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Run the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The code below defines x and y variables (VLPFC seed contrast values and Reappraisal Success values, respectively, in this dataset) and variable names</a:t>
            </a:r>
          </a:p>
          <a:p>
            <a:r>
              <a:rPr lang="en-US" sz="2000" dirty="0" smtClean="0"/>
              <a:t>The last line runs the mediation with bootstrapped P-values</a:t>
            </a:r>
          </a:p>
          <a:p>
            <a:r>
              <a:rPr lang="en-US" sz="2000" dirty="0" smtClean="0"/>
              <a:t>Here we are entering image names as the mediator, so we will test the mediation with brain data as the mediator (M) at each voxel.  </a:t>
            </a:r>
          </a:p>
          <a:p>
            <a:r>
              <a:rPr lang="en-US" sz="2000" dirty="0" smtClean="0"/>
              <a:t>It is also possible to enter imaging data as the X or Y variable.</a:t>
            </a:r>
            <a:endParaRPr lang="en-US" sz="2000" dirty="0"/>
          </a:p>
        </p:txBody>
      </p:sp>
      <p:pic>
        <p:nvPicPr>
          <p:cNvPr id="4" name="Picture 3" descr="2015-01-10_14-10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597"/>
            <a:ext cx="9144000" cy="9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850</Words>
  <Application>Microsoft Macintosh PowerPoint</Application>
  <PresentationFormat>On-screen Show (4:3)</PresentationFormat>
  <Paragraphs>78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Single-level mediation effect parametric mapping in fMRI</vt:lpstr>
      <vt:lpstr>Before you start: Download and install</vt:lpstr>
      <vt:lpstr>Step 1. Go to sample mediation directory</vt:lpstr>
      <vt:lpstr>Step 2: List image names</vt:lpstr>
      <vt:lpstr>Step 3: Import behavioral data from text file</vt:lpstr>
      <vt:lpstr>Step 4: Specify mask filename and visually check mask</vt:lpstr>
      <vt:lpstr>Step 5: Make and go to the results directory</vt:lpstr>
      <vt:lpstr>Step 6: Resample the mask </vt:lpstr>
      <vt:lpstr>Step 7: Run the mediation</vt:lpstr>
      <vt:lpstr>Step 8: Wait for mediation to finish</vt:lpstr>
      <vt:lpstr>Step 9: Get results</vt:lpstr>
      <vt:lpstr>Step 9: Get results</vt:lpstr>
      <vt:lpstr>Step 9: Get results</vt:lpstr>
      <vt:lpstr>Step 9b: Batch results</vt:lpstr>
    </vt:vector>
  </TitlesOfParts>
  <Company>University of Colorado,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Wager</dc:creator>
  <cp:lastModifiedBy>Tor Wager</cp:lastModifiedBy>
  <cp:revision>32</cp:revision>
  <dcterms:created xsi:type="dcterms:W3CDTF">2015-01-10T20:58:53Z</dcterms:created>
  <dcterms:modified xsi:type="dcterms:W3CDTF">2015-01-10T22:05:41Z</dcterms:modified>
</cp:coreProperties>
</file>